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70" r:id="rId7"/>
    <p:sldId id="271" r:id="rId8"/>
    <p:sldId id="272" r:id="rId9"/>
    <p:sldId id="274" r:id="rId10"/>
    <p:sldId id="273" r:id="rId11"/>
    <p:sldId id="275" r:id="rId12"/>
    <p:sldId id="265" r:id="rId13"/>
    <p:sldId id="263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Instrument Sans Medium" pitchFamily="2" charset="0"/>
      <p:regular r:id="rId20"/>
    </p:embeddedFont>
    <p:embeddedFont>
      <p:font typeface="Instrument Sans Semi Bold" pitchFamily="2" charset="0"/>
      <p:regular r:id="rId21"/>
    </p:embeddedFont>
  </p:embeddedFontLst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1"/>
    <p:restoredTop sz="94610"/>
  </p:normalViewPr>
  <p:slideViewPr>
    <p:cSldViewPr snapToGrid="0" snapToObjects="1">
      <p:cViewPr>
        <p:scale>
          <a:sx n="95" d="100"/>
          <a:sy n="95" d="100"/>
        </p:scale>
        <p:origin x="728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984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9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162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239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40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20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99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3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3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38.png"/><Relationship Id="rId10" Type="http://schemas.openxmlformats.org/officeDocument/2006/relationships/image" Target="../media/image41.png"/><Relationship Id="rId4" Type="http://schemas.openxmlformats.org/officeDocument/2006/relationships/image" Target="../media/image37.png"/><Relationship Id="rId9" Type="http://schemas.openxmlformats.org/officeDocument/2006/relationships/image" Target="../media/image4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119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Разработка приложения для инвентаризации на базе QR-кодов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82384"/>
            <a:ext cx="1573530" cy="12456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3831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Федеральное государственное бюджетное образовательное учреждение высшего образования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0012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«ГОСУДАРСТВЕННЫЙ УНИВЕРСИТЕТ УПРАВЛЕНИЯ»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6192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Институт информационных систем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2373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Куратор проекта: Терехова А. Е.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8553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Подготовили студенты группы ПИ 3-1: Воротников И. А., Прокопенко А. С., Нестеров Ф. О.</a:t>
            </a: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CDCED4-AEC3-B646-A69C-2A325F127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9200" y="7518400"/>
            <a:ext cx="1981200" cy="711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098" y="616863"/>
            <a:ext cx="13060204" cy="861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ru-RU" sz="44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Основные шаги проекта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3623882" y="1633978"/>
            <a:ext cx="6987302" cy="3698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5.</a:t>
            </a: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Тут про сам код и структуру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A92811-C4D5-364A-8EC5-DD847903A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9300" y="7124700"/>
            <a:ext cx="2451100" cy="1104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116600-1BCB-4B4D-A874-D2EFED24B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5350" y="158966"/>
            <a:ext cx="21590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54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6151"/>
            <a:ext cx="80595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Р</a:t>
            </a:r>
            <a:r>
              <a:rPr lang="en-US" sz="4450" dirty="0" err="1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езультаты</a:t>
            </a:r>
            <a:r>
              <a:rPr lang="ru-RU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проекта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048941" y="1685092"/>
            <a:ext cx="30480" cy="5908238"/>
          </a:xfrm>
          <a:prstGeom prst="roundRect">
            <a:avLst>
              <a:gd name="adj" fmla="val 312558"/>
            </a:avLst>
          </a:prstGeom>
          <a:solidFill>
            <a:srgbClr val="C8C9CF"/>
          </a:solidFill>
          <a:ln/>
        </p:spPr>
      </p:sp>
      <p:sp>
        <p:nvSpPr>
          <p:cNvPr id="4" name="Shape 2"/>
          <p:cNvSpPr/>
          <p:nvPr/>
        </p:nvSpPr>
        <p:spPr>
          <a:xfrm>
            <a:off x="1273612" y="218015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9CF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19402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1982748"/>
            <a:ext cx="340162" cy="42529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183011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Проектирование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2183011" y="2402324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Разработана архитектура приложения и спроектирован пользовательский интерфейс.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273612" y="371391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9CF"/>
          </a:solidFill>
          <a:ln/>
        </p:spPr>
      </p:sp>
      <p:sp>
        <p:nvSpPr>
          <p:cNvPr id="10" name="Shape 7"/>
          <p:cNvSpPr/>
          <p:nvPr/>
        </p:nvSpPr>
        <p:spPr>
          <a:xfrm>
            <a:off x="793790" y="3474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3516511"/>
            <a:ext cx="340162" cy="42529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2183011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Кодирование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2183011" y="3936087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Разработан основной функционал приложения (выгрузка 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QR-</a:t>
            </a:r>
            <a:r>
              <a:rPr lang="ru-RU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кодов, инвентаризация)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1273612" y="524768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9CF"/>
          </a:solidFill>
          <a:ln/>
        </p:spPr>
      </p:sp>
      <p:sp>
        <p:nvSpPr>
          <p:cNvPr id="15" name="Shape 11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860" y="5050274"/>
            <a:ext cx="340162" cy="42529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2183011" y="4979432"/>
            <a:ext cx="32382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Мобильный интерфейс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2183011" y="5469850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Интерфейс адаптирован для удобного использования на различных смартфонах и планшетах.</a:t>
            </a:r>
            <a:endParaRPr lang="en-US" sz="1750" dirty="0"/>
          </a:p>
        </p:txBody>
      </p:sp>
      <p:sp>
        <p:nvSpPr>
          <p:cNvPr id="19" name="Shape 14"/>
          <p:cNvSpPr/>
          <p:nvPr/>
        </p:nvSpPr>
        <p:spPr>
          <a:xfrm>
            <a:off x="1273612" y="678144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9CF"/>
          </a:solidFill>
          <a:ln/>
        </p:spPr>
      </p:sp>
      <p:sp>
        <p:nvSpPr>
          <p:cNvPr id="20" name="Shape 15"/>
          <p:cNvSpPr/>
          <p:nvPr/>
        </p:nvSpPr>
        <p:spPr>
          <a:xfrm>
            <a:off x="793790" y="65415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21" name="Text 16"/>
          <p:cNvSpPr/>
          <p:nvPr/>
        </p:nvSpPr>
        <p:spPr>
          <a:xfrm>
            <a:off x="878860" y="65840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17"/>
          <p:cNvSpPr/>
          <p:nvPr/>
        </p:nvSpPr>
        <p:spPr>
          <a:xfrm>
            <a:off x="2183011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Интеграция БД</a:t>
            </a:r>
            <a:endParaRPr lang="en-US" sz="2200" dirty="0"/>
          </a:p>
        </p:txBody>
      </p:sp>
      <p:sp>
        <p:nvSpPr>
          <p:cNvPr id="23" name="Text 18"/>
          <p:cNvSpPr/>
          <p:nvPr/>
        </p:nvSpPr>
        <p:spPr>
          <a:xfrm>
            <a:off x="2183011" y="7003613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Успешно подключено хранилище данных для управления информацией об инвентаризации.</a:t>
            </a:r>
            <a:endParaRPr lang="en-US" sz="175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57E7918-69FC-7B41-AB02-063622801C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9300" y="7096324"/>
            <a:ext cx="2451100" cy="1104900"/>
          </a:xfrm>
          <a:prstGeom prst="rect">
            <a:avLst/>
          </a:prstGeom>
        </p:spPr>
      </p:pic>
      <p:pic>
        <p:nvPicPr>
          <p:cNvPr id="25" name="Picture 24" descr="Picture background">
            <a:extLst>
              <a:ext uri="{FF2B5EF4-FFF2-40B4-BE49-F238E27FC236}">
                <a16:creationId xmlns:a16="http://schemas.microsoft.com/office/drawing/2014/main" id="{79911ADC-99B7-314D-AA41-2943DEB19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7133" y="-203981"/>
            <a:ext cx="2538262" cy="1692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D1008B7-F6C4-7042-A257-87CDDCF9D4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509500" y="3246160"/>
            <a:ext cx="2120900" cy="2032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E7558ED-E116-6741-9697-68DCF51D1C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70899" y="5247680"/>
            <a:ext cx="21590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345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1.mp4" descr="11.mp4">
            <a:hlinkClick r:id="" action="ppaction://media"/>
            <a:extLst>
              <a:ext uri="{FF2B5EF4-FFF2-40B4-BE49-F238E27FC236}">
                <a16:creationId xmlns:a16="http://schemas.microsoft.com/office/drawing/2014/main" id="{85E52BF3-8121-754D-9968-BF2CAB9CB9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461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6567"/>
            <a:ext cx="33894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4744283" y="2056567"/>
            <a:ext cx="909982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571484" y="8455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Состав команды</a:t>
            </a:r>
            <a:endParaRPr lang="en-US" sz="4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012644"/>
            <a:ext cx="566976" cy="56697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4806434"/>
            <a:ext cx="41207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Воротников Илья Александрович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651183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 err="1">
                <a:solidFill>
                  <a:srgbClr val="5B5F71"/>
                </a:solidFill>
              </a:rPr>
              <a:t>F</a:t>
            </a: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</a:rPr>
              <a:t>rontend&amp;Backend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</a:rPr>
              <a:t> </a:t>
            </a:r>
            <a:r>
              <a:rPr lang="ru-RU" sz="1750" dirty="0">
                <a:solidFill>
                  <a:srgbClr val="5B5F71"/>
                </a:solidFill>
                <a:latin typeface="Instrument Sans Medium" pitchFamily="34" charset="0"/>
              </a:rPr>
              <a:t>разработчик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4012644"/>
            <a:ext cx="566976" cy="56697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54704" y="4806434"/>
            <a:ext cx="41208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Прокопенко </a:t>
            </a:r>
            <a:r>
              <a:rPr lang="en-US" sz="2200" dirty="0" err="1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Андрей</a:t>
            </a: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endParaRPr lang="ru-RU" sz="2200" dirty="0">
              <a:solidFill>
                <a:srgbClr val="5B5F71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Сергеевич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54704" y="5651183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Разработчик базы данных </a:t>
            </a: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интеграции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Backend 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744075" y="4001333"/>
            <a:ext cx="510183" cy="589598"/>
          </a:xfrm>
          <a:prstGeom prst="roundRect">
            <a:avLst>
              <a:gd name="adj" fmla="val 10754"/>
            </a:avLst>
          </a:prstGeom>
          <a:solidFill>
            <a:srgbClr val="E5E0DF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4012644"/>
            <a:ext cx="566976" cy="56697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715738" y="4806434"/>
            <a:ext cx="3861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Нестеров </a:t>
            </a:r>
            <a:r>
              <a:rPr lang="en-US" sz="2200" dirty="0" err="1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Филипп</a:t>
            </a: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endParaRPr lang="ru-RU" sz="2200" dirty="0">
              <a:solidFill>
                <a:srgbClr val="5B5F71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Олегович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715738" y="5678744"/>
            <a:ext cx="4120753" cy="725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Разработчик </a:t>
            </a: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дизайна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интерфейса</a:t>
            </a:r>
            <a:r>
              <a:rPr lang="ru-RU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</a:t>
            </a:r>
            <a:endParaRPr lang="en-US" sz="175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Frontend</a:t>
            </a:r>
            <a:endParaRPr lang="ru-RU" sz="175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4F114B4-D9D5-1E49-8C9F-7F79CFF666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9300" y="7124700"/>
            <a:ext cx="2451100" cy="1104900"/>
          </a:xfrm>
          <a:prstGeom prst="rect">
            <a:avLst/>
          </a:prstGeom>
        </p:spPr>
      </p:pic>
      <p:pic>
        <p:nvPicPr>
          <p:cNvPr id="16" name="Picture 15" descr="Picture background">
            <a:extLst>
              <a:ext uri="{FF2B5EF4-FFF2-40B4-BE49-F238E27FC236}">
                <a16:creationId xmlns:a16="http://schemas.microsoft.com/office/drawing/2014/main" id="{288C5F2A-6D09-D940-8130-E601B55DB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7360" y="-228211"/>
            <a:ext cx="2538262" cy="1692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Рисунок 5" descr="Изображение выглядит как Человеческое лицо, человек, Подбородок, шея&#10;&#10;Автоматически созданное описание">
            <a:extLst>
              <a:ext uri="{FF2B5EF4-FFF2-40B4-BE49-F238E27FC236}">
                <a16:creationId xmlns:a16="http://schemas.microsoft.com/office/drawing/2014/main" id="{8DBDF24F-D6A4-2B46-8687-F0210B2320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26248" y="2638345"/>
            <a:ext cx="2031653" cy="2250008"/>
          </a:xfrm>
          <a:prstGeom prst="rect">
            <a:avLst/>
          </a:prstGeom>
        </p:spPr>
      </p:pic>
      <p:pic>
        <p:nvPicPr>
          <p:cNvPr id="18" name="Рисунок 3" descr="Изображение выглядит как человек, Человеческое лицо, одежда, парик&#10;&#10;Автоматически созданное описание">
            <a:extLst>
              <a:ext uri="{FF2B5EF4-FFF2-40B4-BE49-F238E27FC236}">
                <a16:creationId xmlns:a16="http://schemas.microsoft.com/office/drawing/2014/main" id="{34FC932F-A645-C349-9C71-555CCB9BD0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0865" y="2638345"/>
            <a:ext cx="2133301" cy="2133301"/>
          </a:xfrm>
          <a:prstGeom prst="rect">
            <a:avLst/>
          </a:prstGeom>
        </p:spPr>
      </p:pic>
      <p:pic>
        <p:nvPicPr>
          <p:cNvPr id="19" name="Рисунок 7" descr="Изображение выглядит как Человеческое лицо, человек, стена, улыбка&#10;&#10;Автоматически созданное описание">
            <a:extLst>
              <a:ext uri="{FF2B5EF4-FFF2-40B4-BE49-F238E27FC236}">
                <a16:creationId xmlns:a16="http://schemas.microsoft.com/office/drawing/2014/main" id="{3FB03D1B-B40C-3543-89EA-0AD45DB376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77251" y="2637137"/>
            <a:ext cx="2354014" cy="22011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3488" y="8786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 чем проект?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672767" y="50732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37" y="5115802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09883" y="5073297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Автоматизация</a:t>
            </a: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r>
              <a:rPr lang="en-US" sz="2200" dirty="0" err="1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инвентаризации</a:t>
            </a: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 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09883" y="591804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Веб-приложение </a:t>
            </a: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упрощает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процессы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учёта активов с использованием QR-кодов.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095939" y="50732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1009" y="5115802"/>
            <a:ext cx="340162" cy="4252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33055" y="5073297"/>
            <a:ext cx="33987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Быстрая идентификация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33055" y="556371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Мгновенное распознавание объектов инвентаризации через сканирование.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519110" y="50732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4181" y="5115802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256226" y="5073297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Корпоративное применение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256226" y="5918045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Решение для компаний различных организационно-правовых форм.</a:t>
            </a: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915FC57-F030-9940-B5B1-448CDDBE87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49200" y="7518400"/>
            <a:ext cx="1981200" cy="711200"/>
          </a:xfrm>
          <a:prstGeom prst="rect">
            <a:avLst/>
          </a:prstGeom>
        </p:spPr>
      </p:pic>
      <p:pic>
        <p:nvPicPr>
          <p:cNvPr id="16" name="Picture 15" descr="Picture background">
            <a:extLst>
              <a:ext uri="{FF2B5EF4-FFF2-40B4-BE49-F238E27FC236}">
                <a16:creationId xmlns:a16="http://schemas.microsoft.com/office/drawing/2014/main" id="{9F36984C-E0A3-D54E-87E0-E2EF78AAC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6633" y="-104741"/>
            <a:ext cx="2538262" cy="1692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 2">
            <a:extLst>
              <a:ext uri="{FF2B5EF4-FFF2-40B4-BE49-F238E27FC236}">
                <a16:creationId xmlns:a16="http://schemas.microsoft.com/office/drawing/2014/main" id="{288D3EA8-4F36-724D-B06E-365C0E52AC17}"/>
              </a:ext>
            </a:extLst>
          </p:cNvPr>
          <p:cNvSpPr/>
          <p:nvPr/>
        </p:nvSpPr>
        <p:spPr>
          <a:xfrm>
            <a:off x="1183069" y="2438243"/>
            <a:ext cx="11046670" cy="2635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Проект посвящен разработке веб-приложения для инвентаризации с использованием </a:t>
            </a: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QR-</a:t>
            </a:r>
            <a:r>
              <a:rPr lang="ru-RU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кодов, нацеленного на упрощение и автоматизацию процессов учёта активов и товарных позиций в компаниях различных организационно-правовых форм. Основная цель заключается в создании интуитивно понятного и функционального инструмента, который позволит ускорить и упростить процесс инвентаризации. 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8788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Для кого проект?</a:t>
            </a:r>
            <a:endParaRPr lang="en-US" sz="2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534358"/>
            <a:ext cx="4091345" cy="2727484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348" y="4427696"/>
            <a:ext cx="2152055" cy="849273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0732" y="4827984"/>
            <a:ext cx="207288" cy="2590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5277803" y="4575096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Разработка ПО</a:t>
            </a:r>
            <a:endParaRPr lang="en-US" sz="1450" dirty="0"/>
          </a:p>
        </p:txBody>
      </p:sp>
      <p:sp>
        <p:nvSpPr>
          <p:cNvPr id="7" name="Text 2"/>
          <p:cNvSpPr/>
          <p:nvPr/>
        </p:nvSpPr>
        <p:spPr>
          <a:xfrm>
            <a:off x="5277803" y="4893826"/>
            <a:ext cx="3710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Создание прикладного программного обеспечения</a:t>
            </a:r>
            <a:endParaRPr lang="en-US" sz="1150" dirty="0"/>
          </a:p>
        </p:txBody>
      </p:sp>
      <p:sp>
        <p:nvSpPr>
          <p:cNvPr id="8" name="Shape 3"/>
          <p:cNvSpPr/>
          <p:nvPr/>
        </p:nvSpPr>
        <p:spPr>
          <a:xfrm>
            <a:off x="5167193" y="5291495"/>
            <a:ext cx="8632627" cy="7620"/>
          </a:xfrm>
          <a:prstGeom prst="roundRect">
            <a:avLst>
              <a:gd name="adj" fmla="val 812651"/>
            </a:avLst>
          </a:prstGeom>
          <a:solidFill>
            <a:srgbClr val="C8C9CF"/>
          </a:solidFill>
          <a:ln/>
        </p:spPr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2381" y="5313759"/>
            <a:ext cx="4304109" cy="849273"/>
          </a:xfrm>
          <a:prstGeom prst="rect">
            <a:avLst/>
          </a:prstGeom>
        </p:spPr>
      </p:pic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0732" y="5608796"/>
            <a:ext cx="207288" cy="259080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353889" y="5461159"/>
            <a:ext cx="205561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Системная интеграция</a:t>
            </a:r>
            <a:endParaRPr lang="en-US" sz="1450" dirty="0"/>
          </a:p>
        </p:txBody>
      </p:sp>
      <p:sp>
        <p:nvSpPr>
          <p:cNvPr id="12" name="Text 5"/>
          <p:cNvSpPr/>
          <p:nvPr/>
        </p:nvSpPr>
        <p:spPr>
          <a:xfrm>
            <a:off x="6353889" y="5779889"/>
            <a:ext cx="255365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Комплексные решения для бизнеса</a:t>
            </a:r>
            <a:endParaRPr lang="en-US" sz="1150" dirty="0"/>
          </a:p>
        </p:txBody>
      </p:sp>
      <p:sp>
        <p:nvSpPr>
          <p:cNvPr id="13" name="Shape 6"/>
          <p:cNvSpPr/>
          <p:nvPr/>
        </p:nvSpPr>
        <p:spPr>
          <a:xfrm>
            <a:off x="6243280" y="6177558"/>
            <a:ext cx="7556540" cy="7620"/>
          </a:xfrm>
          <a:prstGeom prst="roundRect">
            <a:avLst>
              <a:gd name="adj" fmla="val 812651"/>
            </a:avLst>
          </a:prstGeom>
          <a:solidFill>
            <a:srgbClr val="C8C9CF"/>
          </a:solidFill>
          <a:ln/>
        </p:spPr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6294" y="6199823"/>
            <a:ext cx="6456164" cy="849273"/>
          </a:xfrm>
          <a:prstGeom prst="rect">
            <a:avLst/>
          </a:prstGeom>
        </p:spPr>
      </p:pic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50613" y="6494859"/>
            <a:ext cx="207288" cy="259080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7429857" y="6347222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Сервисные услуги</a:t>
            </a:r>
            <a:endParaRPr lang="en-US" sz="1450" dirty="0"/>
          </a:p>
        </p:txBody>
      </p:sp>
      <p:sp>
        <p:nvSpPr>
          <p:cNvPr id="17" name="Text 8"/>
          <p:cNvSpPr/>
          <p:nvPr/>
        </p:nvSpPr>
        <p:spPr>
          <a:xfrm>
            <a:off x="7429857" y="6665952"/>
            <a:ext cx="3386614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Внедрение и поддержка профильных решений</a:t>
            </a:r>
            <a:endParaRPr lang="en-US" sz="1150" dirty="0"/>
          </a:p>
        </p:txBody>
      </p:sp>
      <p:sp>
        <p:nvSpPr>
          <p:cNvPr id="18" name="Text 9"/>
          <p:cNvSpPr/>
          <p:nvPr/>
        </p:nvSpPr>
        <p:spPr>
          <a:xfrm>
            <a:off x="793790" y="7214949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ООО «Интерпроком» - разработчик ПО для автоматизации бизнеса и дистрибьютор программного обеспечения.</a:t>
            </a:r>
            <a:endParaRPr lang="en-US" sz="115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B814FA7-C796-1048-8626-A1DF1BC8A46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179300" y="7139821"/>
            <a:ext cx="2451100" cy="11049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73D247F-45FB-E54C-88D1-BF055DBBA541}"/>
              </a:ext>
            </a:extLst>
          </p:cNvPr>
          <p:cNvSpPr txBox="1"/>
          <p:nvPr/>
        </p:nvSpPr>
        <p:spPr>
          <a:xfrm>
            <a:off x="5465564" y="2454175"/>
            <a:ext cx="7315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Заказчиком проекта выступает ООО "</a:t>
            </a:r>
            <a:r>
              <a:rPr lang="ru-RU" sz="1800" dirty="0" err="1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Интерпроком</a:t>
            </a:r>
            <a:r>
              <a:rPr lang="ru-RU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". Основная цель заключается в создании интуитивно понятного и функционального инструмента, который позволит ускорить и упростить процесс инвентаризации.</a:t>
            </a:r>
            <a:endParaRPr lang="en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098" y="616863"/>
            <a:ext cx="13060204" cy="14018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Коммуникация с Заинтересованными лицами проекта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5098" y="2467332"/>
            <a:ext cx="13060204" cy="358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Налажены регулярные коммуникации со всеми участниками проекта.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299960" y="3078480"/>
            <a:ext cx="30480" cy="3925729"/>
          </a:xfrm>
          <a:prstGeom prst="roundRect">
            <a:avLst>
              <a:gd name="adj" fmla="val 309123"/>
            </a:avLst>
          </a:prstGeom>
          <a:solidFill>
            <a:srgbClr val="C8C9CF"/>
          </a:solidFill>
          <a:ln/>
        </p:spPr>
      </p:sp>
      <p:sp>
        <p:nvSpPr>
          <p:cNvPr id="5" name="Shape 3"/>
          <p:cNvSpPr/>
          <p:nvPr/>
        </p:nvSpPr>
        <p:spPr>
          <a:xfrm>
            <a:off x="6420386" y="3567827"/>
            <a:ext cx="672941" cy="30480"/>
          </a:xfrm>
          <a:prstGeom prst="roundRect">
            <a:avLst>
              <a:gd name="adj" fmla="val 309123"/>
            </a:avLst>
          </a:prstGeom>
          <a:solidFill>
            <a:srgbClr val="C8C9CF"/>
          </a:solidFill>
          <a:ln/>
        </p:spPr>
      </p:sp>
      <p:sp>
        <p:nvSpPr>
          <p:cNvPr id="6" name="Shape 4"/>
          <p:cNvSpPr/>
          <p:nvPr/>
        </p:nvSpPr>
        <p:spPr>
          <a:xfrm>
            <a:off x="7062847" y="3330773"/>
            <a:ext cx="504706" cy="504706"/>
          </a:xfrm>
          <a:prstGeom prst="roundRect">
            <a:avLst>
              <a:gd name="adj" fmla="val 1866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905" y="3372803"/>
            <a:ext cx="336471" cy="42052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3389471" y="3302794"/>
            <a:ext cx="2804160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Заказчик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5098" y="3787735"/>
            <a:ext cx="5408533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Еженедельные встречи для демонстрации результатов и уточнения требований.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537073" y="4689396"/>
            <a:ext cx="672941" cy="30480"/>
          </a:xfrm>
          <a:prstGeom prst="roundRect">
            <a:avLst>
              <a:gd name="adj" fmla="val 309123"/>
            </a:avLst>
          </a:prstGeom>
          <a:solidFill>
            <a:srgbClr val="C8C9CF"/>
          </a:solidFill>
          <a:ln/>
        </p:spPr>
      </p:sp>
      <p:sp>
        <p:nvSpPr>
          <p:cNvPr id="11" name="Shape 8"/>
          <p:cNvSpPr/>
          <p:nvPr/>
        </p:nvSpPr>
        <p:spPr>
          <a:xfrm>
            <a:off x="7062847" y="4452342"/>
            <a:ext cx="504706" cy="504706"/>
          </a:xfrm>
          <a:prstGeom prst="roundRect">
            <a:avLst>
              <a:gd name="adj" fmla="val 1866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905" y="4536400"/>
            <a:ext cx="336471" cy="33647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8436769" y="4424363"/>
            <a:ext cx="2804160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Куратор проекта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8436769" y="4909304"/>
            <a:ext cx="5408533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Еженедельные отчеты и обсуждение текущего прогресса проекта.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6420386" y="5698808"/>
            <a:ext cx="672941" cy="30480"/>
          </a:xfrm>
          <a:prstGeom prst="roundRect">
            <a:avLst>
              <a:gd name="adj" fmla="val 309123"/>
            </a:avLst>
          </a:prstGeom>
          <a:solidFill>
            <a:srgbClr val="C8C9CF"/>
          </a:solidFill>
          <a:ln/>
        </p:spPr>
      </p:sp>
      <p:sp>
        <p:nvSpPr>
          <p:cNvPr id="16" name="Shape 12"/>
          <p:cNvSpPr/>
          <p:nvPr/>
        </p:nvSpPr>
        <p:spPr>
          <a:xfrm>
            <a:off x="7062847" y="5461754"/>
            <a:ext cx="504706" cy="504706"/>
          </a:xfrm>
          <a:prstGeom prst="roundRect">
            <a:avLst>
              <a:gd name="adj" fmla="val 18668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6905" y="5503783"/>
            <a:ext cx="336471" cy="420529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3363158" y="5433774"/>
            <a:ext cx="2830473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Команда разработки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785098" y="5918716"/>
            <a:ext cx="5408533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Оперативные встречи каждые 3 дня для синхронизации работы.</a:t>
            </a:r>
            <a:endParaRPr lang="en-US" sz="1750" dirty="0"/>
          </a:p>
        </p:txBody>
      </p:sp>
      <p:sp>
        <p:nvSpPr>
          <p:cNvPr id="20" name="Text 15"/>
          <p:cNvSpPr/>
          <p:nvPr/>
        </p:nvSpPr>
        <p:spPr>
          <a:xfrm>
            <a:off x="785098" y="7256502"/>
            <a:ext cx="13060204" cy="358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Регулярные коммуникации позволяют своевременно выявлять и решать возникающие вопросы.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A92811-C4D5-364A-8EC5-DD847903AA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9300" y="7124700"/>
            <a:ext cx="2451100" cy="11049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9917"/>
            <a:ext cx="66316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Предлагаемое решение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88858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68022" y="2515672"/>
            <a:ext cx="34275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Сканирование QR-кодов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268022" y="3006090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Быстрая идентификация объектов инвентаризации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49742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68022" y="38765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Внесение данных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268022" y="4366974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Автоматическое обновление базы данных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2268022" y="52374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268022" y="5727859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362029" y="5296911"/>
            <a:ext cx="7544842" cy="1791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Цель - создание интуитивно понятного инструмента </a:t>
            </a: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для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ускорения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и упрощения процесса </a:t>
            </a:r>
            <a:r>
              <a:rPr lang="en-US" sz="175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инвентаризации</a:t>
            </a: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 помощью приложения пользователи смогут сканировать </a:t>
            </a:r>
            <a:r>
              <a:rPr lang="en-US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QR-</a:t>
            </a:r>
            <a:r>
              <a:rPr lang="ru-RU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коды </a:t>
            </a:r>
            <a:endParaRPr lang="en-US" sz="1800" dirty="0">
              <a:solidFill>
                <a:srgbClr val="5B5F71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ru-RU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для быстрой идентификации объектов инвентаризации, </a:t>
            </a:r>
            <a:endParaRPr lang="en-US" sz="1800" dirty="0">
              <a:solidFill>
                <a:srgbClr val="5B5F71"/>
              </a:solidFill>
              <a:latin typeface="Instrument Sans Semi Bold" pitchFamily="34" charset="0"/>
              <a:ea typeface="Instrument Sans Semi Bold" pitchFamily="34" charset="-122"/>
              <a:cs typeface="Instrument Sans Semi Bold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ru-RU" sz="1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внесения данных в базу, их актуализации и анализа.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EE38434-B790-7D4B-9812-13F1549D7B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79300" y="7088744"/>
            <a:ext cx="2451100" cy="1104900"/>
          </a:xfrm>
          <a:prstGeom prst="rect">
            <a:avLst/>
          </a:prstGeom>
        </p:spPr>
      </p:pic>
      <p:pic>
        <p:nvPicPr>
          <p:cNvPr id="14" name="Picture 13" descr="Picture background">
            <a:extLst>
              <a:ext uri="{FF2B5EF4-FFF2-40B4-BE49-F238E27FC236}">
                <a16:creationId xmlns:a16="http://schemas.microsoft.com/office/drawing/2014/main" id="{56C9B802-A63D-8A48-AE89-0F5851FD5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5719" y="-178980"/>
            <a:ext cx="2538262" cy="1692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Рисунок 5">
            <a:extLst>
              <a:ext uri="{FF2B5EF4-FFF2-40B4-BE49-F238E27FC236}">
                <a16:creationId xmlns:a16="http://schemas.microsoft.com/office/drawing/2014/main" id="{BB20BFE2-C0FB-3343-8D4A-67397A9603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36450" y="1201854"/>
            <a:ext cx="2973217" cy="63302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098" y="616863"/>
            <a:ext cx="13060204" cy="861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ru-RU" sz="44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Основные шаги проекта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463823" y="2615613"/>
            <a:ext cx="6987302" cy="258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ru-RU" sz="20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1.С использованием методологии </a:t>
            </a:r>
            <a:r>
              <a:rPr lang="en-GB" sz="20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IDEF0  </a:t>
            </a:r>
            <a:r>
              <a:rPr lang="ru-RU" sz="20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создана модель,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отражающая основные процессы инвентаризации</a:t>
            </a: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  <a:b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</a:b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Присвоение и наклейка </a:t>
            </a:r>
            <a:r>
              <a:rPr lang="en-GB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QR-</a:t>
            </a: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кодов,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Проведение инвентаризации.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Эта модель демонстрируют входные данные, выходные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результаты, задействованные механизмы и управляющие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воздействия, которые используются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при проведении инвентаризации.</a:t>
            </a:r>
          </a:p>
          <a:p>
            <a:pPr marL="0" indent="0" algn="ctr">
              <a:lnSpc>
                <a:spcPts val="2800"/>
              </a:lnSpc>
              <a:buNone/>
            </a:pPr>
            <a:endParaRPr lang="ru-RU" sz="200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 algn="ctr">
              <a:lnSpc>
                <a:spcPts val="2800"/>
              </a:lnSpc>
              <a:buNone/>
            </a:pPr>
            <a:endParaRPr lang="ru-RU" sz="200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 algn="ctr">
              <a:lnSpc>
                <a:spcPts val="2800"/>
              </a:lnSpc>
              <a:buNone/>
            </a:pPr>
            <a:endParaRPr lang="ru-RU" sz="200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 algn="ctr">
              <a:lnSpc>
                <a:spcPts val="2800"/>
              </a:lnSpc>
              <a:buNone/>
            </a:pPr>
            <a:endParaRPr lang="en-US" sz="2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A92811-C4D5-364A-8EC5-DD847903A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9300" y="7124700"/>
            <a:ext cx="2451100" cy="1104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7DBB93C-FE16-5340-8C2D-10CC97580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9683" y="1725951"/>
            <a:ext cx="6877812" cy="515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993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098" y="616863"/>
            <a:ext cx="13060204" cy="861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ru-RU" sz="44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Основные шаги проекта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463823" y="2615613"/>
            <a:ext cx="6987302" cy="3117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ru-RU" sz="20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2. Разработаны </a:t>
            </a:r>
            <a:r>
              <a:rPr lang="en-GB" sz="20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Use Case (8 </a:t>
            </a:r>
            <a:r>
              <a:rPr lang="ru-RU" sz="20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сценариев использования):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Были созданы детализированные сценарии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взаимодействия пользователей с системой.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Каждый сценарий описывает конкретную цель,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которую пользователь может достичь, </a:t>
            </a:r>
            <a:r>
              <a:rPr lang="ru-RU" sz="200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актора</a:t>
            </a: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и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последовательность шагов для её выполнения.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Это помогает ясно определить функциональность системы и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учесть возможные вариации в поведении пользователей.</a:t>
            </a:r>
          </a:p>
          <a:p>
            <a:pPr marL="0" indent="0" algn="ctr">
              <a:lnSpc>
                <a:spcPts val="2800"/>
              </a:lnSpc>
              <a:buNone/>
            </a:pPr>
            <a:endParaRPr lang="ru-RU" sz="200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A92811-C4D5-364A-8EC5-DD847903A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9300" y="7124700"/>
            <a:ext cx="2451100" cy="1104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352E58-94C2-7E48-BEDE-F2A7A8A432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291" y="1650806"/>
            <a:ext cx="5686286" cy="504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44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098" y="616863"/>
            <a:ext cx="13060204" cy="861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ru-RU" sz="44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Основные шаги проекта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463823" y="2615613"/>
            <a:ext cx="6987302" cy="3698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ru-RU" sz="20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3.Дизайн макетов в </a:t>
            </a:r>
            <a:r>
              <a:rPr lang="en-GB" sz="2000" b="1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Figma</a:t>
            </a:r>
            <a:r>
              <a:rPr lang="en-GB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: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Проведена работа по созданию дизайн-макетов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пользовательского интерфейса в количестве 9 экранов. 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Макеты включают ключевые экраны приложения,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такие как поиск активов,  управление инвентаризацией,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просмотр данных и другие.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Дизайн ориентирован на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удобство пользователей, и обеспечение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понятного взаимодействия с системой.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На слайде представлены разработанные экраны </a:t>
            </a:r>
          </a:p>
          <a:p>
            <a:pPr marL="0" indent="0" algn="ctr">
              <a:lnSpc>
                <a:spcPts val="2800"/>
              </a:lnSpc>
              <a:buNone/>
            </a:pP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приложения в </a:t>
            </a:r>
            <a:r>
              <a:rPr lang="en-GB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Figma.</a:t>
            </a:r>
          </a:p>
          <a:p>
            <a:pPr marL="0" indent="0" algn="ctr">
              <a:lnSpc>
                <a:spcPts val="2800"/>
              </a:lnSpc>
              <a:buNone/>
            </a:pPr>
            <a:endParaRPr lang="en-GB" sz="800" b="1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 algn="ctr">
              <a:lnSpc>
                <a:spcPts val="2800"/>
              </a:lnSpc>
              <a:buNone/>
            </a:pPr>
            <a:endParaRPr lang="ru-RU" sz="80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A92811-C4D5-364A-8EC5-DD847903A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9300" y="7124700"/>
            <a:ext cx="2451100" cy="1104900"/>
          </a:xfrm>
          <a:prstGeom prst="rect">
            <a:avLst/>
          </a:prstGeom>
        </p:spPr>
      </p:pic>
      <p:pic>
        <p:nvPicPr>
          <p:cNvPr id="10" name="Рисунок 4" descr="Изображение выглядит как текст, Мобильный телефон, Мобильное устройство, гаджет&#10;&#10;Автоматически созданное описание">
            <a:extLst>
              <a:ext uri="{FF2B5EF4-FFF2-40B4-BE49-F238E27FC236}">
                <a16:creationId xmlns:a16="http://schemas.microsoft.com/office/drawing/2014/main" id="{7AE2AE1F-205B-914B-B28E-A9B89870C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057" y="2538090"/>
            <a:ext cx="1879198" cy="3790657"/>
          </a:xfrm>
          <a:prstGeom prst="rect">
            <a:avLst/>
          </a:prstGeom>
        </p:spPr>
      </p:pic>
      <p:pic>
        <p:nvPicPr>
          <p:cNvPr id="11" name="Рисунок 8" descr="Изображение выглядит как текст, флэш-память, Шрифт, смартфон&#10;&#10;Автоматически созданное описание">
            <a:extLst>
              <a:ext uri="{FF2B5EF4-FFF2-40B4-BE49-F238E27FC236}">
                <a16:creationId xmlns:a16="http://schemas.microsoft.com/office/drawing/2014/main" id="{75AAD4BC-08C9-4543-92A6-120731B64A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9255" y="2538090"/>
            <a:ext cx="1879198" cy="3776211"/>
          </a:xfrm>
          <a:prstGeom prst="rect">
            <a:avLst/>
          </a:prstGeom>
        </p:spPr>
      </p:pic>
      <p:pic>
        <p:nvPicPr>
          <p:cNvPr id="12" name="Рисунок 16" descr="Изображение выглядит как текст, Шрифт, флэш-память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5FAE5FD4-644D-2247-A890-01ADCB050C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29481" y="2538091"/>
            <a:ext cx="1904614" cy="37762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A46C35-8695-D849-9C70-A531547CC5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29481" y="247466"/>
            <a:ext cx="21209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8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098" y="616863"/>
            <a:ext cx="13060204" cy="861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ru-RU" sz="44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Основные шаги проекта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4840556" y="1478322"/>
            <a:ext cx="4605719" cy="1647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4.</a:t>
            </a:r>
            <a:r>
              <a:rPr lang="ru-RU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Тут про </a:t>
            </a:r>
            <a:r>
              <a:rPr lang="ru-RU" sz="200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</a:t>
            </a:r>
            <a:r>
              <a:rPr lang="en-US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loud </a:t>
            </a:r>
            <a:r>
              <a:rPr lang="en-US" sz="2000" dirty="0" err="1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FireStore</a:t>
            </a:r>
            <a:endParaRPr lang="ru-RU" sz="2000" dirty="0">
              <a:solidFill>
                <a:srgbClr val="5B5F71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A92811-C4D5-364A-8EC5-DD847903A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9300" y="7124700"/>
            <a:ext cx="2451100" cy="1104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AF73DE-C357-3241-AFF8-F1FA5B2D3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3842" y="3712132"/>
            <a:ext cx="6403574" cy="3974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B749C6-4280-F240-8D94-EAE0A80362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098" y="3712132"/>
            <a:ext cx="6358318" cy="397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734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578</Words>
  <Application>Microsoft Macintosh PowerPoint</Application>
  <PresentationFormat>Custom</PresentationFormat>
  <Paragraphs>109</Paragraphs>
  <Slides>13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Instrument Sans Semi Bold</vt:lpstr>
      <vt:lpstr>Arial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Office User</cp:lastModifiedBy>
  <cp:revision>13</cp:revision>
  <dcterms:created xsi:type="dcterms:W3CDTF">2025-03-31T19:00:46Z</dcterms:created>
  <dcterms:modified xsi:type="dcterms:W3CDTF">2025-05-01T18:14:38Z</dcterms:modified>
</cp:coreProperties>
</file>